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mbria" panose="02040503050406030204" pitchFamily="18" charset="0"/>
      <p:regular r:id="rId18"/>
      <p:bold r:id="rId19"/>
      <p:italic r:id="rId20"/>
      <p:boldItalic r:id="rId21"/>
    </p:embeddedFont>
    <p:embeddedFont>
      <p:font typeface="Clear Sans Regular Bold" panose="020B0604020202020204" charset="0"/>
      <p:regular r:id="rId22"/>
    </p:embeddedFont>
    <p:embeddedFont>
      <p:font typeface="DM Sans"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44" autoAdjust="0"/>
    <p:restoredTop sz="95388" autoAdjust="0"/>
  </p:normalViewPr>
  <p:slideViewPr>
    <p:cSldViewPr>
      <p:cViewPr varScale="1">
        <p:scale>
          <a:sx n="58" d="100"/>
          <a:sy n="58" d="100"/>
        </p:scale>
        <p:origin x="62"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64200" y="2565123"/>
            <a:ext cx="5482998" cy="4341125"/>
          </a:xfrm>
          <a:prstGeom prst="rect">
            <a:avLst/>
          </a:prstGeom>
        </p:spPr>
        <p:txBody>
          <a:bodyPr lIns="0" tIns="0" rIns="0" bIns="0" rtlCol="0" anchor="t">
            <a:spAutoFit/>
          </a:bodyPr>
          <a:lstStyle/>
          <a:p>
            <a:pPr algn="ctr">
              <a:lnSpc>
                <a:spcPts val="11059"/>
              </a:lnSpc>
            </a:pPr>
            <a:r>
              <a:rPr lang="en-US" sz="10500" spc="-105" dirty="0">
                <a:solidFill>
                  <a:srgbClr val="FFFFFF"/>
                </a:solidFill>
                <a:latin typeface="Graphik Regular" panose="020B0503030202060203" pitchFamily="34" charset="0"/>
              </a:rPr>
              <a:t>SOCIAL</a:t>
            </a:r>
          </a:p>
          <a:p>
            <a:pPr algn="ctr">
              <a:lnSpc>
                <a:spcPts val="11059"/>
              </a:lnSpc>
            </a:pPr>
            <a:r>
              <a:rPr lang="en-US" sz="10500" spc="-105" dirty="0">
                <a:solidFill>
                  <a:srgbClr val="FFFFFF"/>
                </a:solidFill>
                <a:latin typeface="Graphik Regular" panose="020B0503030202060203" pitchFamily="34" charset="0"/>
              </a:rPr>
              <a:t>BUZZ</a:t>
            </a:r>
          </a:p>
          <a:p>
            <a:pPr algn="ctr">
              <a:lnSpc>
                <a:spcPts val="11059"/>
              </a:lnSpc>
            </a:pPr>
            <a:r>
              <a:rPr lang="en-US" sz="10500"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10F9CA34-FE6B-A79C-45EC-9C58034B0856}"/>
              </a:ext>
            </a:extLst>
          </p:cNvPr>
          <p:cNvSpPr txBox="1"/>
          <p:nvPr/>
        </p:nvSpPr>
        <p:spPr>
          <a:xfrm>
            <a:off x="10999304" y="1914360"/>
            <a:ext cx="7698582" cy="1200329"/>
          </a:xfrm>
          <a:prstGeom prst="rect">
            <a:avLst/>
          </a:prstGeom>
          <a:noFill/>
        </p:spPr>
        <p:txBody>
          <a:bodyPr wrap="square" rtlCol="0">
            <a:spAutoFit/>
          </a:bodyPr>
          <a:lstStyle/>
          <a:p>
            <a:r>
              <a:rPr lang="en-IN" sz="2400" dirty="0">
                <a:latin typeface="Cambria" panose="02040503050406030204" pitchFamily="18" charset="0"/>
                <a:ea typeface="Cambria" panose="02040503050406030204" pitchFamily="18" charset="0"/>
              </a:rPr>
              <a:t>1. We saw which categories are most popular in which month, and overall ‘Animal’ came out to be top category. We also saw most posts were made in January.</a:t>
            </a:r>
          </a:p>
        </p:txBody>
      </p:sp>
      <p:sp>
        <p:nvSpPr>
          <p:cNvPr id="18" name="TextBox 17">
            <a:extLst>
              <a:ext uri="{FF2B5EF4-FFF2-40B4-BE49-F238E27FC236}">
                <a16:creationId xmlns:a16="http://schemas.microsoft.com/office/drawing/2014/main" id="{C3B37B59-5C2C-A0C1-2C0C-949E9E0425CA}"/>
              </a:ext>
            </a:extLst>
          </p:cNvPr>
          <p:cNvSpPr txBox="1"/>
          <p:nvPr/>
        </p:nvSpPr>
        <p:spPr>
          <a:xfrm>
            <a:off x="11006067" y="4624280"/>
            <a:ext cx="7698582" cy="830997"/>
          </a:xfrm>
          <a:prstGeom prst="rect">
            <a:avLst/>
          </a:prstGeom>
          <a:noFill/>
        </p:spPr>
        <p:txBody>
          <a:bodyPr wrap="square" rtlCol="0">
            <a:spAutoFit/>
          </a:bodyPr>
          <a:lstStyle/>
          <a:p>
            <a:r>
              <a:rPr lang="en-IN" sz="2400" dirty="0">
                <a:latin typeface="Cambria" panose="02040503050406030204" pitchFamily="18" charset="0"/>
                <a:ea typeface="Cambria" panose="02040503050406030204" pitchFamily="18" charset="0"/>
              </a:rPr>
              <a:t>2. The score for positive news is highest that shows mostly people like positive things in their feed.</a:t>
            </a:r>
          </a:p>
        </p:txBody>
      </p:sp>
      <p:sp>
        <p:nvSpPr>
          <p:cNvPr id="19" name="TextBox 18">
            <a:extLst>
              <a:ext uri="{FF2B5EF4-FFF2-40B4-BE49-F238E27FC236}">
                <a16:creationId xmlns:a16="http://schemas.microsoft.com/office/drawing/2014/main" id="{38F58CAC-328D-772F-B839-FDBC2BFCA565}"/>
              </a:ext>
            </a:extLst>
          </p:cNvPr>
          <p:cNvSpPr txBox="1"/>
          <p:nvPr/>
        </p:nvSpPr>
        <p:spPr>
          <a:xfrm>
            <a:off x="10999304" y="7519579"/>
            <a:ext cx="6725630" cy="830997"/>
          </a:xfrm>
          <a:prstGeom prst="rect">
            <a:avLst/>
          </a:prstGeom>
          <a:noFill/>
        </p:spPr>
        <p:txBody>
          <a:bodyPr wrap="square" rtlCol="0">
            <a:spAutoFit/>
          </a:bodyPr>
          <a:lstStyle/>
          <a:p>
            <a:r>
              <a:rPr lang="en-IN" sz="2400" dirty="0">
                <a:latin typeface="Cambria" panose="02040503050406030204" pitchFamily="18" charset="0"/>
                <a:ea typeface="Cambria" panose="02040503050406030204" pitchFamily="18" charset="0"/>
              </a:rPr>
              <a:t>3. We also studied the Content type and found that Photo Content scored best.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255FA476-E92B-7F31-6DE4-48C63AD30244}"/>
              </a:ext>
            </a:extLst>
          </p:cNvPr>
          <p:cNvSpPr txBox="1"/>
          <p:nvPr/>
        </p:nvSpPr>
        <p:spPr>
          <a:xfrm>
            <a:off x="8738999" y="2405917"/>
            <a:ext cx="7216077" cy="2308324"/>
          </a:xfrm>
          <a:prstGeom prst="rect">
            <a:avLst/>
          </a:prstGeom>
          <a:noFill/>
        </p:spPr>
        <p:txBody>
          <a:bodyPr wrap="square" rtlCol="0">
            <a:spAutoFit/>
          </a:bodyPr>
          <a:lstStyle/>
          <a:p>
            <a:pPr algn="just"/>
            <a:r>
              <a:rPr lang="en-US" sz="2400" b="0" i="0" dirty="0">
                <a:solidFill>
                  <a:srgbClr val="374151"/>
                </a:solidFill>
                <a:effectLst/>
                <a:latin typeface="Cambria" panose="02040503050406030204" pitchFamily="18" charset="0"/>
                <a:ea typeface="Cambria" panose="02040503050406030204" pitchFamily="18" charset="0"/>
              </a:rPr>
              <a:t>Social Buzz, founded by two former engineers from a social media conglomerate, aims to create a content-focused platform where user anonymity is maintained, and trending content takes precedence over individual users through a wide range of reaction options.</a:t>
            </a:r>
            <a:endParaRPr lang="en-IN" sz="2400" dirty="0">
              <a:latin typeface="Cambria" panose="02040503050406030204" pitchFamily="18" charset="0"/>
              <a:ea typeface="Cambria" panose="02040503050406030204" pitchFamily="18" charset="0"/>
            </a:endParaRPr>
          </a:p>
        </p:txBody>
      </p:sp>
      <p:sp>
        <p:nvSpPr>
          <p:cNvPr id="36" name="TextBox 35">
            <a:extLst>
              <a:ext uri="{FF2B5EF4-FFF2-40B4-BE49-F238E27FC236}">
                <a16:creationId xmlns:a16="http://schemas.microsoft.com/office/drawing/2014/main" id="{AF54582D-E938-5A88-5CBC-1CC782CFC04D}"/>
              </a:ext>
            </a:extLst>
          </p:cNvPr>
          <p:cNvSpPr txBox="1"/>
          <p:nvPr/>
        </p:nvSpPr>
        <p:spPr>
          <a:xfrm>
            <a:off x="8782194" y="4810157"/>
            <a:ext cx="7216078" cy="2308324"/>
          </a:xfrm>
          <a:prstGeom prst="rect">
            <a:avLst/>
          </a:prstGeom>
          <a:noFill/>
        </p:spPr>
        <p:txBody>
          <a:bodyPr wrap="square" rtlCol="0">
            <a:spAutoFit/>
          </a:bodyPr>
          <a:lstStyle/>
          <a:p>
            <a:pPr algn="just"/>
            <a:br>
              <a:rPr lang="en-US" sz="2400" dirty="0">
                <a:latin typeface="Cambria" panose="02040503050406030204" pitchFamily="18" charset="0"/>
                <a:ea typeface="Cambria" panose="02040503050406030204" pitchFamily="18" charset="0"/>
              </a:rPr>
            </a:br>
            <a:r>
              <a:rPr lang="en-US" sz="2400" b="0" i="0" dirty="0">
                <a:solidFill>
                  <a:srgbClr val="374151"/>
                </a:solidFill>
                <a:effectLst/>
                <a:latin typeface="Cambria" panose="02040503050406030204" pitchFamily="18" charset="0"/>
                <a:ea typeface="Cambria" panose="02040503050406030204" pitchFamily="18" charset="0"/>
              </a:rPr>
              <a:t>Social Buzz, with over 500 million monthly active users, seeks an advisory firm's assistance in managing their rapid scaling process and handling the massive amount of unstructured data generated by their digital platform.</a:t>
            </a:r>
            <a:endParaRPr lang="en-IN" sz="2400" dirty="0">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EC33E8D-62C8-A7AE-BCD1-5527903AC915}"/>
              </a:ext>
            </a:extLst>
          </p:cNvPr>
          <p:cNvSpPr txBox="1"/>
          <p:nvPr/>
        </p:nvSpPr>
        <p:spPr>
          <a:xfrm>
            <a:off x="2090196" y="4836037"/>
            <a:ext cx="7728883" cy="4893647"/>
          </a:xfrm>
          <a:prstGeom prst="rect">
            <a:avLst/>
          </a:prstGeom>
          <a:noFill/>
        </p:spPr>
        <p:txBody>
          <a:bodyPr wrap="square" rtlCol="0">
            <a:spAutoFit/>
          </a:bodyPr>
          <a:lstStyle/>
          <a:p>
            <a:pPr algn="just"/>
            <a:r>
              <a:rPr lang="en-US" sz="2400" b="0" i="0" u="none" strike="noStrike" baseline="0" dirty="0">
                <a:solidFill>
                  <a:schemeClr val="bg1"/>
                </a:solidFill>
                <a:latin typeface="Cambria" panose="02040503050406030204" pitchFamily="18" charset="0"/>
                <a:ea typeface="Cambria" panose="02040503050406030204" pitchFamily="18" charset="0"/>
              </a:rPr>
              <a:t> 1) They are looking to complete an IPO by the end of next year and need guidance to ensure that this goes smoothly.</a:t>
            </a:r>
          </a:p>
          <a:p>
            <a:pPr algn="just"/>
            <a:r>
              <a:rPr lang="en-US" sz="2400" b="0" i="0" u="none" strike="noStrike" baseline="0" dirty="0">
                <a:solidFill>
                  <a:schemeClr val="bg1"/>
                </a:solidFill>
                <a:latin typeface="Cambria" panose="02040503050406030204" pitchFamily="18" charset="0"/>
                <a:ea typeface="Cambria" panose="02040503050406030204" pitchFamily="18" charset="0"/>
              </a:rPr>
              <a:t> </a:t>
            </a:r>
          </a:p>
          <a:p>
            <a:pPr algn="just"/>
            <a:r>
              <a:rPr lang="en-US" sz="2400" b="0" i="0" u="none" strike="noStrike" baseline="0" dirty="0">
                <a:solidFill>
                  <a:schemeClr val="bg1"/>
                </a:solidFill>
                <a:latin typeface="Cambria" panose="02040503050406030204" pitchFamily="18" charset="0"/>
                <a:ea typeface="Cambria" panose="02040503050406030204" pitchFamily="18" charset="0"/>
              </a:rPr>
              <a:t>2) They are still a small company and do not have the resources to manage the scale that they are currently at. They could hire more people, but they want an experienced practice to help instead. </a:t>
            </a:r>
          </a:p>
          <a:p>
            <a:pPr algn="just"/>
            <a:endParaRPr lang="en-US" sz="2400" b="0" i="0" u="none" strike="noStrike" baseline="0" dirty="0">
              <a:solidFill>
                <a:schemeClr val="bg1"/>
              </a:solidFill>
              <a:latin typeface="Cambria" panose="02040503050406030204" pitchFamily="18" charset="0"/>
              <a:ea typeface="Cambria" panose="02040503050406030204" pitchFamily="18" charset="0"/>
            </a:endParaRPr>
          </a:p>
          <a:p>
            <a:pPr algn="just"/>
            <a:r>
              <a:rPr lang="en-US" sz="2400" b="0" i="0" u="none" strike="noStrike" baseline="0" dirty="0">
                <a:solidFill>
                  <a:schemeClr val="bg1"/>
                </a:solidFill>
                <a:latin typeface="Cambria" panose="02040503050406030204" pitchFamily="18" charset="0"/>
                <a:ea typeface="Cambria" panose="02040503050406030204" pitchFamily="18" charset="0"/>
              </a:rPr>
              <a:t>3) They want to learn data best practices from a large corporation. Due to the nature of their business, they have a massive amount of data so they are keen on </a:t>
            </a:r>
          </a:p>
          <a:p>
            <a:pPr algn="just"/>
            <a:r>
              <a:rPr lang="en-US" sz="2400" b="0" i="0" u="none" strike="noStrike" baseline="0" dirty="0">
                <a:solidFill>
                  <a:schemeClr val="bg1"/>
                </a:solidFill>
                <a:latin typeface="Cambria" panose="02040503050406030204" pitchFamily="18" charset="0"/>
                <a:ea typeface="Cambria" panose="02040503050406030204" pitchFamily="18" charset="0"/>
              </a:rPr>
              <a:t>understanding how the world's biggest companies manage the challenges of big data. </a:t>
            </a:r>
            <a:endParaRPr lang="en-IN" sz="2400" dirty="0">
              <a:solidFill>
                <a:schemeClr val="bg1"/>
              </a:solidFill>
              <a:latin typeface="Cambria" panose="02040503050406030204" pitchFamily="18" charset="0"/>
              <a:ea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C5719DFB-54C3-6EC6-192D-1EDAE4A3F2A2}"/>
              </a:ext>
            </a:extLst>
          </p:cNvPr>
          <p:cNvSpPr txBox="1"/>
          <p:nvPr/>
        </p:nvSpPr>
        <p:spPr>
          <a:xfrm>
            <a:off x="14004819" y="1502361"/>
            <a:ext cx="3608077" cy="646331"/>
          </a:xfrm>
          <a:prstGeom prst="rect">
            <a:avLst/>
          </a:prstGeom>
          <a:noFill/>
        </p:spPr>
        <p:txBody>
          <a:bodyPr wrap="square" rtlCol="0">
            <a:spAutoFit/>
          </a:bodyPr>
          <a:lstStyle>
            <a:defPPr>
              <a:defRPr lang="en-US"/>
            </a:defPPr>
            <a:lvl1pPr algn="ctr">
              <a:defRPr sz="2800" b="1" i="0">
                <a:solidFill>
                  <a:srgbClr val="000000"/>
                </a:solidFill>
                <a:effectLst/>
                <a:latin typeface="DM Sans" pitchFamily="2" charset="0"/>
              </a:defRPr>
            </a:lvl1pPr>
          </a:lstStyle>
          <a:p>
            <a:r>
              <a:rPr lang="en-US" dirty="0"/>
              <a:t> Andrew Fleming (Chief Technical Architect)</a:t>
            </a:r>
            <a:endParaRPr lang="en-IN" dirty="0"/>
          </a:p>
        </p:txBody>
      </p:sp>
      <p:sp>
        <p:nvSpPr>
          <p:cNvPr id="33" name="TextBox 32">
            <a:extLst>
              <a:ext uri="{FF2B5EF4-FFF2-40B4-BE49-F238E27FC236}">
                <a16:creationId xmlns:a16="http://schemas.microsoft.com/office/drawing/2014/main" id="{D5BF64ED-D47E-C92B-C036-CAA6CD5B56B4}"/>
              </a:ext>
            </a:extLst>
          </p:cNvPr>
          <p:cNvSpPr txBox="1"/>
          <p:nvPr/>
        </p:nvSpPr>
        <p:spPr>
          <a:xfrm>
            <a:off x="13887121" y="4550846"/>
            <a:ext cx="4230408" cy="369332"/>
          </a:xfrm>
          <a:prstGeom prst="rect">
            <a:avLst/>
          </a:prstGeom>
          <a:noFill/>
        </p:spPr>
        <p:txBody>
          <a:bodyPr wrap="square" rtlCol="0">
            <a:spAutoFit/>
          </a:bodyPr>
          <a:lstStyle>
            <a:defPPr>
              <a:defRPr lang="en-US"/>
            </a:defPPr>
            <a:lvl1pPr algn="ctr">
              <a:defRPr sz="2800" b="1" i="0">
                <a:solidFill>
                  <a:srgbClr val="000000"/>
                </a:solidFill>
                <a:effectLst/>
                <a:latin typeface="DM Sans" pitchFamily="2" charset="0"/>
              </a:defRPr>
            </a:lvl1pPr>
          </a:lstStyle>
          <a:p>
            <a:r>
              <a:rPr lang="en-US" dirty="0"/>
              <a:t> Marcus </a:t>
            </a:r>
            <a:r>
              <a:rPr lang="en-US" dirty="0" err="1"/>
              <a:t>Rompton</a:t>
            </a:r>
            <a:r>
              <a:rPr lang="en-US" dirty="0"/>
              <a:t> (Senior Principle)</a:t>
            </a:r>
            <a:endParaRPr lang="en-IN" dirty="0"/>
          </a:p>
        </p:txBody>
      </p:sp>
      <p:sp>
        <p:nvSpPr>
          <p:cNvPr id="34" name="TextBox 33">
            <a:extLst>
              <a:ext uri="{FF2B5EF4-FFF2-40B4-BE49-F238E27FC236}">
                <a16:creationId xmlns:a16="http://schemas.microsoft.com/office/drawing/2014/main" id="{77385CE6-A6DF-6835-878A-38089EFB786E}"/>
              </a:ext>
            </a:extLst>
          </p:cNvPr>
          <p:cNvSpPr txBox="1"/>
          <p:nvPr/>
        </p:nvSpPr>
        <p:spPr>
          <a:xfrm>
            <a:off x="14460754" y="7537776"/>
            <a:ext cx="3083142" cy="954107"/>
          </a:xfrm>
          <a:prstGeom prst="rect">
            <a:avLst/>
          </a:prstGeom>
          <a:noFill/>
        </p:spPr>
        <p:txBody>
          <a:bodyPr wrap="square" rtlCol="0">
            <a:spAutoFit/>
          </a:bodyPr>
          <a:lstStyle/>
          <a:p>
            <a:pPr algn="ctr"/>
            <a:r>
              <a:rPr lang="en-US" sz="2800" b="1" i="0" dirty="0">
                <a:solidFill>
                  <a:srgbClr val="000000"/>
                </a:solidFill>
                <a:effectLst/>
                <a:latin typeface="DM Sans" pitchFamily="2" charset="0"/>
              </a:rPr>
              <a:t>Myself</a:t>
            </a:r>
          </a:p>
          <a:p>
            <a:pPr algn="ctr"/>
            <a:r>
              <a:rPr lang="en-US" sz="2800" b="1" dirty="0">
                <a:solidFill>
                  <a:srgbClr val="000000"/>
                </a:solidFill>
                <a:latin typeface="DM Sans" pitchFamily="2" charset="0"/>
              </a:rPr>
              <a:t>(Data Analyst)</a:t>
            </a:r>
            <a:endParaRPr lang="en-IN" sz="2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4294F0F-374C-2AB6-6E46-4BA7A829DCDB}"/>
              </a:ext>
            </a:extLst>
          </p:cNvPr>
          <p:cNvSpPr txBox="1"/>
          <p:nvPr/>
        </p:nvSpPr>
        <p:spPr>
          <a:xfrm>
            <a:off x="4246689" y="1285575"/>
            <a:ext cx="8153400" cy="769441"/>
          </a:xfrm>
          <a:prstGeom prst="rect">
            <a:avLst/>
          </a:prstGeom>
          <a:noFill/>
        </p:spPr>
        <p:txBody>
          <a:bodyPr wrap="square" rtlCol="0">
            <a:spAutoFit/>
          </a:bodyPr>
          <a:lstStyle>
            <a:defPPr>
              <a:defRPr lang="en-US"/>
            </a:defPPr>
            <a:lvl1pPr>
              <a:defRPr sz="4400" b="1">
                <a:solidFill>
                  <a:schemeClr val="bg1"/>
                </a:solidFill>
              </a:defRPr>
            </a:lvl1pPr>
          </a:lstStyle>
          <a:p>
            <a:r>
              <a:rPr lang="en-US" dirty="0"/>
              <a:t>Data Understanding</a:t>
            </a:r>
            <a:endParaRPr lang="en-IN" dirty="0"/>
          </a:p>
        </p:txBody>
      </p:sp>
      <p:sp>
        <p:nvSpPr>
          <p:cNvPr id="40" name="TextBox 39">
            <a:extLst>
              <a:ext uri="{FF2B5EF4-FFF2-40B4-BE49-F238E27FC236}">
                <a16:creationId xmlns:a16="http://schemas.microsoft.com/office/drawing/2014/main" id="{CCA835C1-A7DB-4217-3779-DC58847C981E}"/>
              </a:ext>
            </a:extLst>
          </p:cNvPr>
          <p:cNvSpPr txBox="1"/>
          <p:nvPr/>
        </p:nvSpPr>
        <p:spPr>
          <a:xfrm>
            <a:off x="9801048" y="6084849"/>
            <a:ext cx="8153400" cy="769441"/>
          </a:xfrm>
          <a:prstGeom prst="rect">
            <a:avLst/>
          </a:prstGeom>
          <a:noFill/>
        </p:spPr>
        <p:txBody>
          <a:bodyPr wrap="square" rtlCol="0">
            <a:spAutoFit/>
          </a:bodyPr>
          <a:lstStyle>
            <a:defPPr>
              <a:defRPr lang="en-US"/>
            </a:defPPr>
            <a:lvl1pPr>
              <a:defRPr sz="4400" b="1">
                <a:solidFill>
                  <a:schemeClr val="bg1"/>
                </a:solidFill>
              </a:defRPr>
            </a:lvl1pPr>
          </a:lstStyle>
          <a:p>
            <a:r>
              <a:rPr lang="en-US" dirty="0"/>
              <a:t>Data  Analysis</a:t>
            </a:r>
            <a:endParaRPr lang="en-IN" dirty="0"/>
          </a:p>
        </p:txBody>
      </p:sp>
      <p:sp>
        <p:nvSpPr>
          <p:cNvPr id="41" name="TextBox 40">
            <a:extLst>
              <a:ext uri="{FF2B5EF4-FFF2-40B4-BE49-F238E27FC236}">
                <a16:creationId xmlns:a16="http://schemas.microsoft.com/office/drawing/2014/main" id="{0E31ECF4-5C4A-FC98-C64C-D76926C6AF31}"/>
              </a:ext>
            </a:extLst>
          </p:cNvPr>
          <p:cNvSpPr txBox="1"/>
          <p:nvPr/>
        </p:nvSpPr>
        <p:spPr>
          <a:xfrm>
            <a:off x="7843476" y="4566667"/>
            <a:ext cx="8153400" cy="769441"/>
          </a:xfrm>
          <a:prstGeom prst="rect">
            <a:avLst/>
          </a:prstGeom>
          <a:noFill/>
        </p:spPr>
        <p:txBody>
          <a:bodyPr wrap="square" rtlCol="0">
            <a:spAutoFit/>
          </a:bodyPr>
          <a:lstStyle>
            <a:defPPr>
              <a:defRPr lang="en-US"/>
            </a:defPPr>
            <a:lvl1pPr>
              <a:defRPr sz="4400" b="1">
                <a:solidFill>
                  <a:schemeClr val="bg1"/>
                </a:solidFill>
              </a:defRPr>
            </a:lvl1pPr>
          </a:lstStyle>
          <a:p>
            <a:r>
              <a:rPr lang="en-US" dirty="0"/>
              <a:t>Data  Modeling</a:t>
            </a:r>
            <a:endParaRPr lang="en-IN" dirty="0"/>
          </a:p>
        </p:txBody>
      </p:sp>
      <p:sp>
        <p:nvSpPr>
          <p:cNvPr id="42" name="TextBox 41">
            <a:extLst>
              <a:ext uri="{FF2B5EF4-FFF2-40B4-BE49-F238E27FC236}">
                <a16:creationId xmlns:a16="http://schemas.microsoft.com/office/drawing/2014/main" id="{5C5B0FE1-874E-8673-B579-B8C5F7B0FAAB}"/>
              </a:ext>
            </a:extLst>
          </p:cNvPr>
          <p:cNvSpPr txBox="1"/>
          <p:nvPr/>
        </p:nvSpPr>
        <p:spPr>
          <a:xfrm>
            <a:off x="6054581" y="2906868"/>
            <a:ext cx="8153400" cy="769441"/>
          </a:xfrm>
          <a:prstGeom prst="rect">
            <a:avLst/>
          </a:prstGeom>
          <a:noFill/>
        </p:spPr>
        <p:txBody>
          <a:bodyPr wrap="square" rtlCol="0">
            <a:spAutoFit/>
          </a:bodyPr>
          <a:lstStyle>
            <a:defPPr>
              <a:defRPr lang="en-US"/>
            </a:defPPr>
            <a:lvl1pPr>
              <a:defRPr sz="4400" b="1">
                <a:solidFill>
                  <a:schemeClr val="bg1"/>
                </a:solidFill>
              </a:defRPr>
            </a:lvl1pPr>
          </a:lstStyle>
          <a:p>
            <a:r>
              <a:rPr lang="en-US" dirty="0"/>
              <a:t>Data  Cleaning</a:t>
            </a:r>
            <a:endParaRPr lang="en-IN" dirty="0"/>
          </a:p>
        </p:txBody>
      </p:sp>
      <p:sp>
        <p:nvSpPr>
          <p:cNvPr id="43" name="TextBox 42">
            <a:extLst>
              <a:ext uri="{FF2B5EF4-FFF2-40B4-BE49-F238E27FC236}">
                <a16:creationId xmlns:a16="http://schemas.microsoft.com/office/drawing/2014/main" id="{CA20E822-3578-D222-8CF4-CB499648A241}"/>
              </a:ext>
            </a:extLst>
          </p:cNvPr>
          <p:cNvSpPr txBox="1"/>
          <p:nvPr/>
        </p:nvSpPr>
        <p:spPr>
          <a:xfrm>
            <a:off x="11615427" y="7773106"/>
            <a:ext cx="5865359" cy="769441"/>
          </a:xfrm>
          <a:prstGeom prst="rect">
            <a:avLst/>
          </a:prstGeom>
          <a:noFill/>
        </p:spPr>
        <p:txBody>
          <a:bodyPr wrap="square" rtlCol="0">
            <a:spAutoFit/>
          </a:bodyPr>
          <a:lstStyle/>
          <a:p>
            <a:r>
              <a:rPr lang="en-US" sz="4400" b="1" dirty="0">
                <a:solidFill>
                  <a:schemeClr val="bg1"/>
                </a:solidFill>
              </a:rPr>
              <a:t>Generate Insights</a:t>
            </a:r>
            <a:endParaRPr lang="en-IN" sz="44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07C1C649-5DD9-63B7-0406-D4A9E4595EFD}"/>
              </a:ext>
            </a:extLst>
          </p:cNvPr>
          <p:cNvSpPr txBox="1"/>
          <p:nvPr/>
        </p:nvSpPr>
        <p:spPr>
          <a:xfrm>
            <a:off x="1297766" y="5037797"/>
            <a:ext cx="4631003" cy="1323439"/>
          </a:xfrm>
          <a:prstGeom prst="rect">
            <a:avLst/>
          </a:prstGeom>
          <a:noFill/>
        </p:spPr>
        <p:txBody>
          <a:bodyPr wrap="square" rtlCol="0">
            <a:spAutoFit/>
          </a:bodyPr>
          <a:lstStyle/>
          <a:p>
            <a:pPr algn="ctr"/>
            <a:r>
              <a:rPr lang="en-US" sz="4000" b="1" i="0" dirty="0">
                <a:solidFill>
                  <a:srgbClr val="000000"/>
                </a:solidFill>
                <a:effectLst/>
                <a:latin typeface="DM Sans" pitchFamily="2" charset="0"/>
              </a:rPr>
              <a:t> Unique</a:t>
            </a:r>
          </a:p>
          <a:p>
            <a:pPr algn="ctr"/>
            <a:r>
              <a:rPr lang="en-US" sz="4000" b="1" i="0" dirty="0">
                <a:solidFill>
                  <a:srgbClr val="000000"/>
                </a:solidFill>
                <a:effectLst/>
                <a:latin typeface="DM Sans" pitchFamily="2" charset="0"/>
              </a:rPr>
              <a:t>categories</a:t>
            </a:r>
            <a:endParaRPr lang="en-IN" sz="4000" b="1" dirty="0"/>
          </a:p>
        </p:txBody>
      </p:sp>
      <p:sp>
        <p:nvSpPr>
          <p:cNvPr id="15" name="TextBox 14">
            <a:extLst>
              <a:ext uri="{FF2B5EF4-FFF2-40B4-BE49-F238E27FC236}">
                <a16:creationId xmlns:a16="http://schemas.microsoft.com/office/drawing/2014/main" id="{4735A5D8-20C5-0DD3-DBC4-6A552884779E}"/>
              </a:ext>
            </a:extLst>
          </p:cNvPr>
          <p:cNvSpPr txBox="1"/>
          <p:nvPr/>
        </p:nvSpPr>
        <p:spPr>
          <a:xfrm>
            <a:off x="6540783" y="5031738"/>
            <a:ext cx="4631004" cy="2554545"/>
          </a:xfrm>
          <a:prstGeom prst="rect">
            <a:avLst/>
          </a:prstGeom>
          <a:noFill/>
        </p:spPr>
        <p:txBody>
          <a:bodyPr wrap="square" rtlCol="0">
            <a:spAutoFit/>
          </a:bodyPr>
          <a:lstStyle>
            <a:defPPr>
              <a:defRPr lang="en-US"/>
            </a:defPPr>
            <a:lvl1pPr algn="ctr">
              <a:defRPr sz="4000" b="1" i="0">
                <a:solidFill>
                  <a:srgbClr val="000000"/>
                </a:solidFill>
                <a:effectLst/>
                <a:latin typeface="DM Sans" pitchFamily="2" charset="0"/>
              </a:defRPr>
            </a:lvl1pPr>
          </a:lstStyle>
          <a:p>
            <a:r>
              <a:rPr lang="en-US" sz="4000" b="1" i="0" dirty="0">
                <a:solidFill>
                  <a:srgbClr val="000000"/>
                </a:solidFill>
                <a:effectLst/>
                <a:latin typeface="DM Sans" pitchFamily="2" charset="0"/>
              </a:rPr>
              <a:t>Reaction to animal post</a:t>
            </a:r>
            <a:endParaRPr lang="en-IN" sz="4000" b="1" dirty="0"/>
          </a:p>
          <a:p>
            <a:br>
              <a:rPr lang="en-US" dirty="0"/>
            </a:br>
            <a:endParaRPr lang="en-IN" dirty="0"/>
          </a:p>
        </p:txBody>
      </p:sp>
      <p:sp>
        <p:nvSpPr>
          <p:cNvPr id="16" name="TextBox 15">
            <a:extLst>
              <a:ext uri="{FF2B5EF4-FFF2-40B4-BE49-F238E27FC236}">
                <a16:creationId xmlns:a16="http://schemas.microsoft.com/office/drawing/2014/main" id="{C0E9C06E-2BAA-A166-FD1C-C2FB29F1FCC7}"/>
              </a:ext>
            </a:extLst>
          </p:cNvPr>
          <p:cNvSpPr txBox="1"/>
          <p:nvPr/>
        </p:nvSpPr>
        <p:spPr>
          <a:xfrm>
            <a:off x="12106102" y="5026963"/>
            <a:ext cx="4631004" cy="1938992"/>
          </a:xfrm>
          <a:prstGeom prst="rect">
            <a:avLst/>
          </a:prstGeom>
          <a:noFill/>
        </p:spPr>
        <p:txBody>
          <a:bodyPr wrap="square" rtlCol="0">
            <a:spAutoFit/>
          </a:bodyPr>
          <a:lstStyle>
            <a:defPPr>
              <a:defRPr lang="en-US"/>
            </a:defPPr>
            <a:lvl1pPr algn="ctr">
              <a:defRPr sz="4000" b="1" i="0">
                <a:solidFill>
                  <a:srgbClr val="000000"/>
                </a:solidFill>
                <a:effectLst/>
                <a:latin typeface="DM Sans" pitchFamily="2" charset="0"/>
              </a:defRPr>
            </a:lvl1pPr>
          </a:lstStyle>
          <a:p>
            <a:r>
              <a:rPr lang="en-US" dirty="0"/>
              <a:t>The month with most posts.</a:t>
            </a:r>
            <a:br>
              <a:rPr lang="en-US" dirty="0"/>
            </a:br>
            <a:endParaRPr lang="en-IN" dirty="0"/>
          </a:p>
        </p:txBody>
      </p:sp>
      <p:sp>
        <p:nvSpPr>
          <p:cNvPr id="17" name="TextBox 16">
            <a:extLst>
              <a:ext uri="{FF2B5EF4-FFF2-40B4-BE49-F238E27FC236}">
                <a16:creationId xmlns:a16="http://schemas.microsoft.com/office/drawing/2014/main" id="{E97AA7AB-1E7F-2E49-4DEB-23F6113DAD5B}"/>
              </a:ext>
            </a:extLst>
          </p:cNvPr>
          <p:cNvSpPr txBox="1"/>
          <p:nvPr/>
        </p:nvSpPr>
        <p:spPr>
          <a:xfrm>
            <a:off x="2933700" y="3588533"/>
            <a:ext cx="1524000" cy="1446550"/>
          </a:xfrm>
          <a:prstGeom prst="rect">
            <a:avLst/>
          </a:prstGeom>
          <a:noFill/>
        </p:spPr>
        <p:txBody>
          <a:bodyPr wrap="square" rtlCol="0">
            <a:spAutoFit/>
          </a:bodyPr>
          <a:lstStyle/>
          <a:p>
            <a:r>
              <a:rPr lang="en-US" sz="8800" b="1" dirty="0">
                <a:solidFill>
                  <a:srgbClr val="A100FF"/>
                </a:solidFill>
              </a:rPr>
              <a:t>16</a:t>
            </a:r>
            <a:endParaRPr lang="en-IN" sz="8800" b="1" dirty="0">
              <a:solidFill>
                <a:srgbClr val="A100FF"/>
              </a:solidFill>
            </a:endParaRPr>
          </a:p>
        </p:txBody>
      </p:sp>
      <p:sp>
        <p:nvSpPr>
          <p:cNvPr id="18" name="TextBox 17">
            <a:extLst>
              <a:ext uri="{FF2B5EF4-FFF2-40B4-BE49-F238E27FC236}">
                <a16:creationId xmlns:a16="http://schemas.microsoft.com/office/drawing/2014/main" id="{F6D0A7DE-E889-F3CE-2F53-36BEBA89F35B}"/>
              </a:ext>
            </a:extLst>
          </p:cNvPr>
          <p:cNvSpPr txBox="1"/>
          <p:nvPr/>
        </p:nvSpPr>
        <p:spPr>
          <a:xfrm>
            <a:off x="7475098" y="3588533"/>
            <a:ext cx="2566387" cy="1446550"/>
          </a:xfrm>
          <a:prstGeom prst="rect">
            <a:avLst/>
          </a:prstGeom>
          <a:noFill/>
        </p:spPr>
        <p:txBody>
          <a:bodyPr wrap="square" rtlCol="0">
            <a:spAutoFit/>
          </a:bodyPr>
          <a:lstStyle/>
          <a:p>
            <a:r>
              <a:rPr lang="en-US" sz="8800" b="1" dirty="0">
                <a:solidFill>
                  <a:srgbClr val="A100FF"/>
                </a:solidFill>
              </a:rPr>
              <a:t>1897</a:t>
            </a:r>
            <a:endParaRPr lang="en-IN" sz="8800" b="1" dirty="0">
              <a:solidFill>
                <a:srgbClr val="A100FF"/>
              </a:solidFill>
            </a:endParaRPr>
          </a:p>
        </p:txBody>
      </p:sp>
      <p:sp>
        <p:nvSpPr>
          <p:cNvPr id="19" name="TextBox 18">
            <a:extLst>
              <a:ext uri="{FF2B5EF4-FFF2-40B4-BE49-F238E27FC236}">
                <a16:creationId xmlns:a16="http://schemas.microsoft.com/office/drawing/2014/main" id="{7B1C1DB9-6D28-D597-315D-559B6A4EA4C6}"/>
              </a:ext>
            </a:extLst>
          </p:cNvPr>
          <p:cNvSpPr txBox="1"/>
          <p:nvPr/>
        </p:nvSpPr>
        <p:spPr>
          <a:xfrm>
            <a:off x="12522734" y="3588533"/>
            <a:ext cx="3797740" cy="1446550"/>
          </a:xfrm>
          <a:prstGeom prst="rect">
            <a:avLst/>
          </a:prstGeom>
          <a:noFill/>
        </p:spPr>
        <p:txBody>
          <a:bodyPr wrap="square" rtlCol="0">
            <a:spAutoFit/>
          </a:bodyPr>
          <a:lstStyle/>
          <a:p>
            <a:r>
              <a:rPr lang="en-US" sz="8800" b="1" dirty="0">
                <a:solidFill>
                  <a:srgbClr val="A100FF"/>
                </a:solidFill>
              </a:rPr>
              <a:t>January</a:t>
            </a:r>
            <a:endParaRPr lang="en-IN" sz="8800" b="1" dirty="0">
              <a:solidFill>
                <a:srgbClr val="A1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29C52480-A09E-7BB9-F91D-9831ED74C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1036" y="1756594"/>
            <a:ext cx="7876055" cy="6294910"/>
          </a:xfrm>
          <a:prstGeom prst="rect">
            <a:avLst/>
          </a:prstGeom>
        </p:spPr>
      </p:pic>
      <p:pic>
        <p:nvPicPr>
          <p:cNvPr id="32" name="Picture 31">
            <a:extLst>
              <a:ext uri="{FF2B5EF4-FFF2-40B4-BE49-F238E27FC236}">
                <a16:creationId xmlns:a16="http://schemas.microsoft.com/office/drawing/2014/main" id="{230BB0DE-14A4-B967-F4A8-157236CF3E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3361" y="1946753"/>
            <a:ext cx="7876055" cy="56364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277FD2BD-A138-C187-6C33-58718F1EF86C}"/>
              </a:ext>
            </a:extLst>
          </p:cNvPr>
          <p:cNvSpPr txBox="1"/>
          <p:nvPr/>
        </p:nvSpPr>
        <p:spPr>
          <a:xfrm>
            <a:off x="2386482" y="1383832"/>
            <a:ext cx="12570726" cy="923330"/>
          </a:xfrm>
          <a:prstGeom prst="rect">
            <a:avLst/>
          </a:prstGeom>
          <a:noFill/>
        </p:spPr>
        <p:txBody>
          <a:bodyPr wrap="square" rtlCol="0">
            <a:spAutoFit/>
          </a:bodyPr>
          <a:lstStyle/>
          <a:p>
            <a:r>
              <a:rPr lang="en-US" sz="3600" b="1" dirty="0">
                <a:solidFill>
                  <a:srgbClr val="000000"/>
                </a:solidFill>
                <a:latin typeface="DM Sans" pitchFamily="2" charset="0"/>
              </a:rPr>
              <a:t>Value count Content Per Month</a:t>
            </a:r>
            <a:endParaRPr lang="en-IN" sz="3600" b="1" dirty="0"/>
          </a:p>
          <a:p>
            <a:endParaRPr lang="en-IN" dirty="0"/>
          </a:p>
        </p:txBody>
      </p:sp>
      <p:pic>
        <p:nvPicPr>
          <p:cNvPr id="30" name="Picture 29">
            <a:extLst>
              <a:ext uri="{FF2B5EF4-FFF2-40B4-BE49-F238E27FC236}">
                <a16:creationId xmlns:a16="http://schemas.microsoft.com/office/drawing/2014/main" id="{8E7744DF-A6BC-DB2C-08DA-326B456EA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984" y="2513742"/>
            <a:ext cx="13928940" cy="609231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373</Words>
  <Application>Microsoft Office PowerPoint</Application>
  <PresentationFormat>Custom</PresentationFormat>
  <Paragraphs>74</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Clear Sans Regular Bold</vt:lpstr>
      <vt:lpstr>Cambria</vt:lpstr>
      <vt:lpstr>Calibri</vt:lpstr>
      <vt:lpstr>Graphik Regular</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Shivam Kumar</cp:lastModifiedBy>
  <cp:revision>10</cp:revision>
  <dcterms:created xsi:type="dcterms:W3CDTF">2006-08-16T00:00:00Z</dcterms:created>
  <dcterms:modified xsi:type="dcterms:W3CDTF">2023-07-14T18:46:59Z</dcterms:modified>
  <dc:identifier>DAEhDyfaYKE</dc:identifier>
</cp:coreProperties>
</file>